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0" r:id="rId13"/>
    <p:sldId id="271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10/23/2023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IN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Bluetooth Proximity Alarm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By: Tushar Patil</a:t>
            </a:r>
          </a:p>
          <a:p>
            <a:pPr algn="ctr"/>
            <a:r>
              <a:rPr lang="en-US" dirty="0"/>
              <a:t>A254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FD2DD-52DE-86D3-A36F-E23033701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59795"/>
            <a:ext cx="9905998" cy="1478570"/>
          </a:xfrm>
        </p:spPr>
        <p:txBody>
          <a:bodyPr/>
          <a:lstStyle/>
          <a:p>
            <a:r>
              <a:rPr lang="en-US" dirty="0"/>
              <a:t>Operation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8C460-CB70-7131-4E43-880E6F5A0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13927"/>
            <a:ext cx="9905999" cy="3541714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w Cen MT (Body)"/>
              </a:rPr>
              <a:t>Button Press: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w Cen MT (Body)"/>
              </a:rPr>
              <a:t>When the button is pressed, it simulates a drop in signal strength, as if the Bluetooth-connected device is moving out of range.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w Cen MT (Body)"/>
              </a:rPr>
              <a:t>Alarm Trigger: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w Cen MT (Body)"/>
              </a:rPr>
              <a:t>If the simulated signal strength falls below a predefined threshold, the alarm (buzzer) is triggered.</a:t>
            </a:r>
          </a:p>
        </p:txBody>
      </p:sp>
    </p:spTree>
    <p:extLst>
      <p:ext uri="{BB962C8B-B14F-4D97-AF65-F5344CB8AC3E}">
        <p14:creationId xmlns:p14="http://schemas.microsoft.com/office/powerpoint/2010/main" val="1154960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BCC43-C6A9-BEB6-BDD4-8CCF6171C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036C0-656C-A74C-6B73-2918F6F8D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The Bluetooth Proximity Alarm project demonstrates the concept of a proximity alarm system using virtual components.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It highlights the importance of Bluetooth technology in modern tracking and security systems.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3621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BC1F3-D312-F619-6865-99AC62D68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3378" y="2689715"/>
            <a:ext cx="2625244" cy="1478570"/>
          </a:xfrm>
        </p:spPr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1036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Project Information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Components Used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Circuit Diagram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Connections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Code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Operation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0152F-A540-845D-010E-75B613164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Project Information</a:t>
            </a:r>
            <a:br>
              <a:rPr lang="en-US" sz="36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E32B0-D684-4CED-7675-A5BB49B9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w Cen MT (Body)"/>
              </a:rPr>
              <a:t>The Bluetooth Proximity Alarm is a project designed to create a system that alerts you when a Bluetooth-connected device moves out of range.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w Cen MT (Body)"/>
              </a:rPr>
              <a:t>This project combines hardware and software components to simulate the behavior of a proximity alarm system.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w Cen MT (Body)"/>
              </a:rPr>
              <a:t>Simulation of this project is done on online ide Wokwi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728370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78E76-9034-EFEE-841E-FD6245978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Components Used</a:t>
            </a:r>
            <a:br>
              <a:rPr lang="en-US" sz="36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67181-6424-D2B2-09CF-55BC3C1B8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58143"/>
            <a:ext cx="5393611" cy="1303171"/>
          </a:xfrm>
        </p:spPr>
        <p:txBody>
          <a:bodyPr>
            <a:normAutofit fontScale="25000" lnSpcReduction="20000"/>
          </a:bodyPr>
          <a:lstStyle/>
          <a:p>
            <a:pPr marL="0" indent="0" algn="l">
              <a:lnSpc>
                <a:spcPct val="170000"/>
              </a:lnSpc>
              <a:buNone/>
            </a:pPr>
            <a:r>
              <a:rPr lang="en-US" sz="6400" b="1" i="0" dirty="0">
                <a:effectLst/>
                <a:latin typeface="Söhne"/>
              </a:rPr>
              <a:t>Arduino </a:t>
            </a:r>
            <a:r>
              <a:rPr lang="en-US" sz="6400" b="1" i="0" dirty="0">
                <a:effectLst/>
                <a:latin typeface="Tw Cen MT (Body)"/>
              </a:rPr>
              <a:t>Uno</a:t>
            </a:r>
            <a:r>
              <a:rPr lang="en-US" sz="6400" b="0" i="0" dirty="0">
                <a:effectLst/>
                <a:latin typeface="Söhne"/>
              </a:rPr>
              <a:t>: The central control unit that manages the operation of the system. It handles the buzzer and button controls.</a:t>
            </a:r>
          </a:p>
          <a:p>
            <a:pPr marL="0" indent="0" algn="l">
              <a:lnSpc>
                <a:spcPct val="170000"/>
              </a:lnSpc>
              <a:buNone/>
            </a:pPr>
            <a:endParaRPr lang="en-US" sz="6400" b="0" i="0" dirty="0">
              <a:effectLst/>
              <a:latin typeface="Söhne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C5A3C2-523C-D060-7DB8-248E638A93D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333333"/>
              </a:clrFrom>
              <a:clrTo>
                <a:srgbClr val="333333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00346" y="1115996"/>
            <a:ext cx="2547065" cy="1962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7EAB82-5F0B-0DB4-8A66-ABF3F610791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333333"/>
              </a:clrFrom>
              <a:clrTo>
                <a:srgbClr val="333333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947467" y="3429000"/>
            <a:ext cx="1652822" cy="299504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8175C87-2A5B-22BC-CD1E-5EAC7467B5C0}"/>
              </a:ext>
            </a:extLst>
          </p:cNvPr>
          <p:cNvCxnSpPr/>
          <p:nvPr/>
        </p:nvCxnSpPr>
        <p:spPr>
          <a:xfrm>
            <a:off x="6459522" y="2256639"/>
            <a:ext cx="19043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398F48A-8B0E-B3B0-209D-E208E8FCA4D3}"/>
              </a:ext>
            </a:extLst>
          </p:cNvPr>
          <p:cNvCxnSpPr/>
          <p:nvPr/>
        </p:nvCxnSpPr>
        <p:spPr>
          <a:xfrm>
            <a:off x="6459522" y="4271395"/>
            <a:ext cx="19043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DC38F76-F920-C5A4-D775-D90B74702B8B}"/>
              </a:ext>
            </a:extLst>
          </p:cNvPr>
          <p:cNvSpPr txBox="1"/>
          <p:nvPr/>
        </p:nvSpPr>
        <p:spPr>
          <a:xfrm>
            <a:off x="1141413" y="3523376"/>
            <a:ext cx="47649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dirty="0">
                <a:effectLst/>
                <a:latin typeface="Söhne"/>
              </a:rPr>
              <a:t>ESP32 Module</a:t>
            </a:r>
            <a:r>
              <a:rPr lang="en-US" sz="1800" b="0" i="0" dirty="0">
                <a:effectLst/>
                <a:latin typeface="Söhne"/>
              </a:rPr>
              <a:t>: A Bluetooth module responsible for managing </a:t>
            </a:r>
            <a:r>
              <a:rPr lang="en-US" sz="1800" b="0" i="0" dirty="0">
                <a:effectLst/>
                <a:latin typeface="Tw Cen MT (Body)"/>
              </a:rPr>
              <a:t>Bluetooth</a:t>
            </a:r>
            <a:r>
              <a:rPr lang="en-US" sz="1800" b="0" i="0" dirty="0">
                <a:effectLst/>
                <a:latin typeface="Söhne"/>
              </a:rPr>
              <a:t> communication and simulating signal strength data. In this project, it acts as the Bluetooth receiver.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376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FBA62-9716-CE51-908B-8C8C72A4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41236"/>
            <a:ext cx="4168818" cy="1416502"/>
          </a:xfrm>
        </p:spPr>
        <p:txBody>
          <a:bodyPr>
            <a:normAutofit fontScale="77500" lnSpcReduction="20000"/>
          </a:bodyPr>
          <a:lstStyle/>
          <a:p>
            <a:pPr marL="0" indent="0" algn="l">
              <a:lnSpc>
                <a:spcPct val="170000"/>
              </a:lnSpc>
              <a:buNone/>
            </a:pPr>
            <a:r>
              <a:rPr lang="en-US" sz="2400" b="1" i="0" dirty="0">
                <a:effectLst/>
                <a:latin typeface="Söhne"/>
              </a:rPr>
              <a:t>Buzzer</a:t>
            </a:r>
            <a:r>
              <a:rPr lang="en-US" sz="2400" b="0" i="0" dirty="0">
                <a:effectLst/>
                <a:latin typeface="Söhne"/>
              </a:rPr>
              <a:t>: A small piezo buzzer or speaker used to generate an audible alarm sound when </a:t>
            </a:r>
            <a:r>
              <a:rPr lang="en-US" sz="2400" b="0" i="0" dirty="0">
                <a:effectLst/>
                <a:latin typeface="Tw Cen MT (Body)"/>
              </a:rPr>
              <a:t>triggered</a:t>
            </a:r>
            <a:r>
              <a:rPr lang="en-US" sz="2400" b="0" i="0" dirty="0">
                <a:effectLst/>
                <a:latin typeface="Söhne"/>
              </a:rPr>
              <a:t>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BBE60B-4FE3-0AEF-67C5-16C639763A9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333333"/>
              </a:clrFrom>
              <a:clrTo>
                <a:srgbClr val="333333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31744" y="4323218"/>
            <a:ext cx="1486029" cy="1097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8C7E2F-D5BE-7A75-F69F-B320DBE439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333333"/>
              </a:clrFrom>
              <a:clrTo>
                <a:srgbClr val="333333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31744" y="1541236"/>
            <a:ext cx="1524132" cy="170702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C493316-D76B-9318-8AF1-611AC68105E4}"/>
              </a:ext>
            </a:extLst>
          </p:cNvPr>
          <p:cNvCxnSpPr>
            <a:cxnSpLocks/>
          </p:cNvCxnSpPr>
          <p:nvPr/>
        </p:nvCxnSpPr>
        <p:spPr>
          <a:xfrm>
            <a:off x="5752051" y="2348917"/>
            <a:ext cx="240204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204F94E-2917-A326-567F-EAA077199F8F}"/>
              </a:ext>
            </a:extLst>
          </p:cNvPr>
          <p:cNvCxnSpPr>
            <a:cxnSpLocks/>
          </p:cNvCxnSpPr>
          <p:nvPr/>
        </p:nvCxnSpPr>
        <p:spPr>
          <a:xfrm>
            <a:off x="5752051" y="4790114"/>
            <a:ext cx="240204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CBCAC27-6092-747E-AED4-7FBEB9156944}"/>
              </a:ext>
            </a:extLst>
          </p:cNvPr>
          <p:cNvSpPr txBox="1"/>
          <p:nvPr/>
        </p:nvSpPr>
        <p:spPr>
          <a:xfrm>
            <a:off x="1141413" y="4415497"/>
            <a:ext cx="422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dirty="0">
                <a:effectLst/>
                <a:latin typeface="Söhne"/>
              </a:rPr>
              <a:t>Button</a:t>
            </a:r>
            <a:r>
              <a:rPr lang="en-US" sz="1800" b="0" i="0" dirty="0">
                <a:effectLst/>
                <a:latin typeface="Söhne"/>
              </a:rPr>
              <a:t>: A simple momentary push-button switch used to simulate a device coming in Bluetooth range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7107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78DE7-904B-B911-114E-60956BFF3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Circuit</a:t>
            </a:r>
            <a:br>
              <a:rPr lang="en-US" sz="3600" dirty="0"/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8F32FB6-4228-B1F3-4051-7E00AC0031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333333"/>
              </a:clrFrom>
              <a:clrTo>
                <a:srgbClr val="333333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64832" y="2097088"/>
            <a:ext cx="4491379" cy="3210567"/>
          </a:xfrm>
        </p:spPr>
      </p:pic>
    </p:spTree>
    <p:extLst>
      <p:ext uri="{BB962C8B-B14F-4D97-AF65-F5344CB8AC3E}">
        <p14:creationId xmlns:p14="http://schemas.microsoft.com/office/powerpoint/2010/main" val="3795045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24E9-DF4F-6B24-124F-59A3FFC0A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719186"/>
            <a:ext cx="9905998" cy="1321016"/>
          </a:xfrm>
        </p:spPr>
        <p:txBody>
          <a:bodyPr/>
          <a:lstStyle/>
          <a:p>
            <a:r>
              <a:rPr lang="en-US" sz="3600" dirty="0"/>
              <a:t>Connections</a:t>
            </a:r>
            <a:br>
              <a:rPr lang="en-US" sz="36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2D37E-14B4-E06F-0060-C61E1A735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4" y="1778465"/>
            <a:ext cx="9905998" cy="458877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6000" dirty="0"/>
              <a:t>Buzzer</a:t>
            </a:r>
          </a:p>
          <a:p>
            <a:r>
              <a:rPr lang="en-US" sz="6000" dirty="0"/>
              <a:t>One leg of the buzzer is connected to a digital pin on the Arduino Uno (e.g., pin 7).</a:t>
            </a:r>
          </a:p>
          <a:p>
            <a:r>
              <a:rPr lang="en-US" sz="6000" dirty="0"/>
              <a:t>Other leg of the buzzer is connected to the ground (GND) on the Arduino Uno.</a:t>
            </a:r>
          </a:p>
          <a:p>
            <a:endParaRPr lang="en-US" sz="6000" dirty="0"/>
          </a:p>
          <a:p>
            <a:pPr marL="0" indent="0">
              <a:buNone/>
            </a:pPr>
            <a:r>
              <a:rPr lang="en-US" sz="6000" dirty="0"/>
              <a:t>Button</a:t>
            </a:r>
          </a:p>
          <a:p>
            <a:r>
              <a:rPr lang="en-US" sz="6000" dirty="0"/>
              <a:t>One leg of the button is connected to a digital pin on the Arduino Uno (e.g., pin 4).</a:t>
            </a:r>
          </a:p>
          <a:p>
            <a:r>
              <a:rPr lang="en-US" sz="6000" dirty="0"/>
              <a:t>Other leg of the button is connected to the ground (GND) on the Arduino Uno. This effectively connects a pull-down resistor.</a:t>
            </a:r>
          </a:p>
          <a:p>
            <a:endParaRPr lang="en-US" sz="6000" dirty="0"/>
          </a:p>
          <a:p>
            <a:pPr marL="0" indent="0">
              <a:buNone/>
            </a:pPr>
            <a:r>
              <a:rPr lang="en-US" sz="6000" dirty="0"/>
              <a:t>ESP32 &amp; Arduino UNO</a:t>
            </a:r>
          </a:p>
          <a:p>
            <a:r>
              <a:rPr lang="en-US" sz="6000" dirty="0"/>
              <a:t>RX (Receive) pin of the ESP32 is connected  to a digital pin on the Arduino Uno (e.g., pin 3) using a virtual wire.</a:t>
            </a:r>
          </a:p>
          <a:p>
            <a:r>
              <a:rPr lang="en-US" sz="6000" dirty="0"/>
              <a:t>TX (Transmit) pin of the ESP32 is connected to another digital pin on the Arduino Uno (e.g., pin 4) using a virtual wire.</a:t>
            </a:r>
          </a:p>
          <a:p>
            <a:pPr marL="0" indent="0">
              <a:lnSpc>
                <a:spcPct val="170000"/>
              </a:lnSpc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281898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06FA8-8A1A-CC47-4542-9144DAAAA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94361"/>
            <a:ext cx="9905998" cy="697976"/>
          </a:xfrm>
        </p:spPr>
        <p:txBody>
          <a:bodyPr/>
          <a:lstStyle/>
          <a:p>
            <a:r>
              <a:rPr lang="en-IN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CA6CA-8729-0E68-64E3-A4EE8F7A4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17738"/>
            <a:ext cx="9905998" cy="4845901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#include &lt;SoftwareSerial.h&gt;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SoftwareSerial esp32Serial(3, 4);  // RX, TX pins for ESP32 module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int buzzerPin = 7;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int buttonPin = 4;  // Connect the button to digital pin 4 on the Arduino Uno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int signalStrengthThreshold = -60; // Adjust this value based on your setup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bool isAlarmActive = false;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-IN" sz="6000" b="0" dirty="0">
                <a:effectLst/>
                <a:latin typeface="Consolas" panose="020B0609020204030204" pitchFamily="49" charset="0"/>
              </a:rPr>
            </a:br>
            <a:r>
              <a:rPr lang="en-IN" sz="6000" b="0" dirty="0">
                <a:effectLst/>
                <a:latin typeface="Consolas" panose="020B0609020204030204" pitchFamily="49" charset="0"/>
              </a:rPr>
              <a:t>void setup()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  </a:t>
            </a:r>
            <a:r>
              <a:rPr lang="en-IN" sz="6000" b="1" dirty="0">
                <a:effectLst/>
                <a:latin typeface="Consolas" panose="020B0609020204030204" pitchFamily="49" charset="0"/>
              </a:rPr>
              <a:t>Serial</a:t>
            </a:r>
            <a:r>
              <a:rPr lang="en-IN" sz="6000" b="0" dirty="0">
                <a:effectLst/>
                <a:latin typeface="Consolas" panose="020B0609020204030204" pitchFamily="49" charset="0"/>
              </a:rPr>
              <a:t>.begin(9600);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  esp32Serial.begin(9600);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  pinMode(buzzerPin, OUTPUT);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  pinMode(buttonPin, INPUT_PULLUP); // Internal pull-up resistor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-IN" sz="6000" b="0" dirty="0">
                <a:effectLst/>
                <a:latin typeface="Consolas" panose="020B0609020204030204" pitchFamily="49" charset="0"/>
              </a:rPr>
            </a:br>
            <a:r>
              <a:rPr lang="en-IN" sz="6000" b="0" dirty="0">
                <a:effectLst/>
                <a:latin typeface="Consolas" panose="020B0609020204030204" pitchFamily="49" charset="0"/>
              </a:rPr>
              <a:t>void loop()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  int buttonState = digitalRead(buttonPin);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-IN" sz="6000" b="0" dirty="0">
                <a:effectLst/>
                <a:latin typeface="Consolas" panose="020B0609020204030204" pitchFamily="49" charset="0"/>
              </a:rPr>
            </a:br>
            <a:r>
              <a:rPr lang="en-IN" sz="6000" b="0" dirty="0">
                <a:effectLst/>
                <a:latin typeface="Consolas" panose="020B0609020204030204" pitchFamily="49" charset="0"/>
              </a:rPr>
              <a:t>  if (buttonState == LOW)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    if (!isAlarmActive)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      esp32Serial.print("S:"); // Simulate sending signal strength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      esp32Serial.println(random(-100, -50)); // Simulate signal strength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6000" b="0" dirty="0">
                <a:effectLst/>
                <a:latin typeface="Consolas" panose="020B0609020204030204" pitchFamily="49" charset="0"/>
              </a:rPr>
              <a:t>      isAlarmActive = true;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5255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0EE7F-7B9E-FF82-E319-1AC45A425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5732" y="780874"/>
            <a:ext cx="9905999" cy="5296251"/>
          </a:xfrm>
        </p:spPr>
        <p:txBody>
          <a:bodyPr>
            <a:normAutofit fontScale="3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IN" sz="40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IN" sz="4600" b="0" dirty="0"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} else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isAlarmActive = false;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}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-IN" sz="4600" b="0" dirty="0">
                <a:effectLst/>
                <a:latin typeface="Consolas" panose="020B0609020204030204" pitchFamily="49" charset="0"/>
              </a:rPr>
            </a:br>
            <a:r>
              <a:rPr lang="en-IN" sz="4600" b="0" dirty="0">
                <a:effectLst/>
                <a:latin typeface="Consolas" panose="020B0609020204030204" pitchFamily="49" charset="0"/>
              </a:rPr>
              <a:t>  while (esp32Serial.available())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char c = esp32Serial.read();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IN" sz="4600" b="1" dirty="0">
                <a:effectLst/>
                <a:latin typeface="Consolas" panose="020B0609020204030204" pitchFamily="49" charset="0"/>
              </a:rPr>
              <a:t>Serial</a:t>
            </a:r>
            <a:r>
              <a:rPr lang="en-IN" sz="4600" b="0" dirty="0">
                <a:effectLst/>
                <a:latin typeface="Consolas" panose="020B0609020204030204" pitchFamily="49" charset="0"/>
              </a:rPr>
              <a:t>.print(c);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-IN" sz="4600" b="0" dirty="0">
                <a:effectLst/>
                <a:latin typeface="Consolas" panose="020B0609020204030204" pitchFamily="49" charset="0"/>
              </a:rPr>
            </a:br>
            <a:r>
              <a:rPr lang="en-IN" sz="4600" b="0" dirty="0">
                <a:effectLst/>
                <a:latin typeface="Consolas" panose="020B0609020204030204" pitchFamily="49" charset="0"/>
              </a:rPr>
              <a:t>    if (c == 'S' &amp;&amp; esp32Serial.peek() == ':')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  esp32Serial.read(); // Consume ':'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  int signalStrength = esp32Serial.parseInt();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  if (signalStrength &lt; signalStrengthThreshold)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    digitalWrite(buzzerPin, HIGH);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    delay(500);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    digitalWrite(buzzerPin, LOW);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 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 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4600" b="0" dirty="0"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br>
              <a:rPr lang="en-IN" b="0" dirty="0">
                <a:effectLst/>
                <a:latin typeface="Consolas" panose="020B0609020204030204" pitchFamily="49" charset="0"/>
              </a:rPr>
            </a:br>
            <a:endParaRPr lang="en-IN" b="0" dirty="0"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0089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0948b4ed-e37c-43fb-b940-157bfd25f06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0D96E688E5884DB42B0D9225E85F64" ma:contentTypeVersion="5" ma:contentTypeDescription="Create a new document." ma:contentTypeScope="" ma:versionID="2aea19a19c3fc4d572be8e661853e1b5">
  <xsd:schema xmlns:xsd="http://www.w3.org/2001/XMLSchema" xmlns:xs="http://www.w3.org/2001/XMLSchema" xmlns:p="http://schemas.microsoft.com/office/2006/metadata/properties" xmlns:ns2="0948b4ed-e37c-43fb-b940-157bfd25f06e" targetNamespace="http://schemas.microsoft.com/office/2006/metadata/properties" ma:root="true" ma:fieldsID="06976d4a73239a7f3fbafb3ac9e1dc7c" ns2:_="">
    <xsd:import namespace="0948b4ed-e37c-43fb-b940-157bfd25f06e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48b4ed-e37c-43fb-b940-157bfd25f06e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FC3BE7EA-11CC-45DD-9F26-307BCC605F0B}"/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87</TotalTime>
  <Words>676</Words>
  <Application>Microsoft Office PowerPoint</Application>
  <PresentationFormat>Widescreen</PresentationFormat>
  <Paragraphs>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Consolas</vt:lpstr>
      <vt:lpstr>Söhne</vt:lpstr>
      <vt:lpstr>Tw Cen MT</vt:lpstr>
      <vt:lpstr>Tw Cen MT (Body)</vt:lpstr>
      <vt:lpstr>Circuit</vt:lpstr>
      <vt:lpstr>Bluetooth Proximity Alarm</vt:lpstr>
      <vt:lpstr>Contents</vt:lpstr>
      <vt:lpstr>Project Information </vt:lpstr>
      <vt:lpstr>Components Used </vt:lpstr>
      <vt:lpstr>PowerPoint Presentation</vt:lpstr>
      <vt:lpstr>Circuit </vt:lpstr>
      <vt:lpstr>Connections </vt:lpstr>
      <vt:lpstr>Code</vt:lpstr>
      <vt:lpstr>PowerPoint Presentation</vt:lpstr>
      <vt:lpstr>Operation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Bluetooth Proximity Alarm</dc:title>
  <dc:creator>Tushar Patil</dc:creator>
  <cp:lastModifiedBy>Tushar Patil</cp:lastModifiedBy>
  <cp:revision>2</cp:revision>
  <dcterms:created xsi:type="dcterms:W3CDTF">2023-10-22T15:04:38Z</dcterms:created>
  <dcterms:modified xsi:type="dcterms:W3CDTF">2023-10-23T10:46:44Z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0x0101006A0D96E688E5884DB42B0D9225E85F64</vt:lpwstr>
  </property>
</Properties>
</file>